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E782586-04DB-47BE-8BA2-EDF8C411C709}">
  <a:tblStyle styleId="{7E782586-04DB-47BE-8BA2-EDF8C411C7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AD7A649-C9BA-4E64-92E7-2AB1B2BEAD5A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5.xml"/><Relationship Id="rId22" Type="http://schemas.openxmlformats.org/officeDocument/2006/relationships/font" Target="fonts/Lato-italic.fntdata"/><Relationship Id="rId10" Type="http://schemas.openxmlformats.org/officeDocument/2006/relationships/slide" Target="slides/slide4.xml"/><Relationship Id="rId21" Type="http://schemas.openxmlformats.org/officeDocument/2006/relationships/font" Target="fonts/Lat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b25ae8a77d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b25ae8a77d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b25ae8a77d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b25ae8a77d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b25ae8a77d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b25ae8a77d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b25ae8a77d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b25ae8a77d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b25ae8a77d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b25ae8a77d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25ae8a77d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b25ae8a77d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b25ae8a77d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b25ae8a77d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b25ae8a77d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b25ae8a77d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gvWmQOqja-unqwRbsgDnd_WHsG_iQ-4L/view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2CIhmNNlxkxv3aKRNAk0l9ztdubIn7S7/view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2CFFQ3QG48gXLkAOauTc1XDRZay0_vbi/view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450350" y="3486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4600"/>
              <a:t>ESPERIENZA COMPIUTA IN PALESTRA</a:t>
            </a:r>
            <a:endParaRPr sz="4600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3376700" y="2571750"/>
            <a:ext cx="5091300" cy="126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Nicolò, Antonio, Emanuele, Danilo, Giacomo, Thomas, Aaron</a:t>
            </a:r>
            <a:endParaRPr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2218650" y="60375"/>
            <a:ext cx="4706700" cy="7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/>
              <a:t>DIARIO DI BORDO</a:t>
            </a:r>
            <a:endParaRPr sz="3600"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4958050" y="798375"/>
            <a:ext cx="3708600" cy="45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Ruoli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●"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Camminatore: Nicolò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●"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Cronometristi: Thomas, Danilo, Giacomo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●"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Cameraman: Aaron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●"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Storyboard</a:t>
            </a:r>
            <a:r>
              <a:rPr lang="it" sz="2600">
                <a:latin typeface="Arial"/>
                <a:ea typeface="Arial"/>
                <a:cs typeface="Arial"/>
                <a:sym typeface="Arial"/>
              </a:rPr>
              <a:t>: Antonio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●"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Segna tempi: Emanuele</a:t>
            </a:r>
            <a:endParaRPr sz="3600"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18875" y="1225200"/>
            <a:ext cx="4453200" cy="39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Definizione dei gruppi: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8/01/24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Definizione dei ruoli: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13/01/24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Svolgimento dell’esperienza: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15/01/24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288150" y="226650"/>
            <a:ext cx="8567700" cy="46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Scopo: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Osservazione e ottenimento di dati riguardo al moto rettilineo uniforme.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Procedimento: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it" sz="2600">
                <a:latin typeface="Arial"/>
                <a:ea typeface="Arial"/>
                <a:cs typeface="Arial"/>
                <a:sym typeface="Arial"/>
              </a:rPr>
              <a:t>Si segna a terra un percorso di 28 metri diviso in tratti da 4 ( il primo tratto serve per acquisire velocità, dal secondo </a:t>
            </a:r>
            <a:r>
              <a:rPr lang="it" sz="2600">
                <a:latin typeface="Arial"/>
                <a:ea typeface="Arial"/>
                <a:cs typeface="Arial"/>
                <a:sym typeface="Arial"/>
              </a:rPr>
              <a:t>all'ultimo</a:t>
            </a:r>
            <a:r>
              <a:rPr lang="it" sz="2600">
                <a:latin typeface="Arial"/>
                <a:ea typeface="Arial"/>
                <a:cs typeface="Arial"/>
                <a:sym typeface="Arial"/>
              </a:rPr>
              <a:t> sono utili al fine delle osservazioni)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it" sz="2600"/>
              <a:t>Il camminatore compie tre andature, la prima veloce, una seconda veloce e </a:t>
            </a:r>
            <a:r>
              <a:rPr lang="it" sz="2600"/>
              <a:t>un'ultima</a:t>
            </a:r>
            <a:r>
              <a:rPr lang="it" sz="2600"/>
              <a:t> alternata.</a:t>
            </a:r>
            <a:endParaRPr sz="2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/>
              <a:t>A seguito l’analisi delle tre andature con supporto grafico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980000" y="-109750"/>
            <a:ext cx="75138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Prima misurazione: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a</a:t>
            </a:r>
            <a:r>
              <a:rPr lang="it" sz="3100"/>
              <a:t>ndatura</a:t>
            </a:r>
            <a:r>
              <a:rPr lang="it" sz="3100"/>
              <a:t> lenta e costante</a:t>
            </a:r>
            <a:endParaRPr sz="3100"/>
          </a:p>
        </p:txBody>
      </p:sp>
      <p:pic>
        <p:nvPicPr>
          <p:cNvPr id="153" name="Google Shape;153;p16" title="Video lento 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9650" y="1569125"/>
            <a:ext cx="4487124" cy="25398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4" name="Google Shape;154;p16"/>
          <p:cNvGraphicFramePr/>
          <p:nvPr/>
        </p:nvGraphicFramePr>
        <p:xfrm>
          <a:off x="157100" y="11964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{7E782586-04DB-47BE-8BA2-EDF8C411C709}</a:tableStyleId>
              </a:tblPr>
              <a:tblGrid>
                <a:gridCol w="1058525"/>
                <a:gridCol w="1058525"/>
                <a:gridCol w="1058525"/>
                <a:gridCol w="1058525"/>
              </a:tblGrid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Tempi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Giacomo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Thomas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Danilo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4.64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4.48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4.78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4.89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4.94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4.71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4.63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4.68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4.99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4.30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4.46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4.44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4.53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4.66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4.71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4.42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4.36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4.30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980000" y="-109750"/>
            <a:ext cx="75138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Seconda misurazione: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andatura veloce e costante</a:t>
            </a:r>
            <a:endParaRPr sz="3100"/>
          </a:p>
        </p:txBody>
      </p:sp>
      <p:pic>
        <p:nvPicPr>
          <p:cNvPr id="160" name="Google Shape;160;p17" title="VID-20240121-WA0007_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4550" y="956750"/>
            <a:ext cx="4487050" cy="33652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1" name="Google Shape;161;p17"/>
          <p:cNvGraphicFramePr/>
          <p:nvPr/>
        </p:nvGraphicFramePr>
        <p:xfrm>
          <a:off x="157100" y="11964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{7E782586-04DB-47BE-8BA2-EDF8C411C709}</a:tableStyleId>
              </a:tblPr>
              <a:tblGrid>
                <a:gridCol w="1058525"/>
                <a:gridCol w="1058525"/>
                <a:gridCol w="1058525"/>
                <a:gridCol w="1058525"/>
              </a:tblGrid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Tempi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Giacomo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Thomas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Danilo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2.48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2.51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2.51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2.79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2.85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2.70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2.72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2.65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2.76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2.64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2.58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2.56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2.45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2.52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2.50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2.79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2.63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2.71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980000" y="-109750"/>
            <a:ext cx="77298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Terza </a:t>
            </a:r>
            <a:r>
              <a:rPr lang="it" sz="3100"/>
              <a:t>misurazione: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andatura alternata tra veloce e lenta</a:t>
            </a:r>
            <a:endParaRPr sz="3100"/>
          </a:p>
        </p:txBody>
      </p:sp>
      <p:pic>
        <p:nvPicPr>
          <p:cNvPr id="167" name="Google Shape;167;p18" title="VID-20240121-WA0006_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4583" y="956750"/>
            <a:ext cx="4487017" cy="3365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8" name="Google Shape;168;p18"/>
          <p:cNvGraphicFramePr/>
          <p:nvPr/>
        </p:nvGraphicFramePr>
        <p:xfrm>
          <a:off x="157100" y="11964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{7E782586-04DB-47BE-8BA2-EDF8C411C709}</a:tableStyleId>
              </a:tblPr>
              <a:tblGrid>
                <a:gridCol w="1058525"/>
                <a:gridCol w="1058525"/>
                <a:gridCol w="1058525"/>
                <a:gridCol w="1058525"/>
              </a:tblGrid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Tempi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Giacomo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Thomas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Danilo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2.41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2.43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2.43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3.76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3.64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3.61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2.48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2.50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2.43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3.03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3.74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3.79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3.10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2.62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2.63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Tratto 6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4.07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3.81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lt1"/>
                          </a:solidFill>
                        </a:rPr>
                        <a:t>4.01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Google Shape;173;p19"/>
          <p:cNvGraphicFramePr/>
          <p:nvPr/>
        </p:nvGraphicFramePr>
        <p:xfrm>
          <a:off x="891100" y="902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{AAD7A649-C9BA-4E64-92E7-2AB1B2BEAD5A}</a:tableStyleId>
              </a:tblPr>
              <a:tblGrid>
                <a:gridCol w="1840450"/>
                <a:gridCol w="1840450"/>
                <a:gridCol w="1840450"/>
                <a:gridCol w="1840450"/>
              </a:tblGrid>
              <a:tr h="60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Lento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Veloce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Alternato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1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tratti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tempo medio (s)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tempo medio (s)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tempo medio (s)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tratto 1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4,63 ± 0.15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2,50 ± 0,02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2,43 ± 0,01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tratto 2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4,85 ± 0,12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2,78 ± 0,08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3,68 ± 0,08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tratto 3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4,75 ± 0,16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2,71 ± 0,06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2,47 ± 0,04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tratto 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4,40 ± 0,08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2,55 ± 0,04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3,52 ± 0,38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tratto 5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4,63 ± 0,09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2,49 ± 0,04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2,78 ± 0,24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tratto 6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4,36 ± 0,06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2,71 ± 0,08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3,96 ± 0,10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4" name="Google Shape;174;p19"/>
          <p:cNvSpPr txBox="1"/>
          <p:nvPr>
            <p:ph type="title"/>
          </p:nvPr>
        </p:nvSpPr>
        <p:spPr>
          <a:xfrm>
            <a:off x="980000" y="-109750"/>
            <a:ext cx="77298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Tabella con riportate le medie dei dati, considerando gli errori</a:t>
            </a:r>
            <a:endParaRPr sz="3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p20"/>
          <p:cNvGraphicFramePr/>
          <p:nvPr/>
        </p:nvGraphicFramePr>
        <p:xfrm>
          <a:off x="689300" y="51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{AAD7A649-C9BA-4E64-92E7-2AB1B2BEAD5A}</a:tableStyleId>
              </a:tblPr>
              <a:tblGrid>
                <a:gridCol w="1941350"/>
                <a:gridCol w="1941350"/>
                <a:gridCol w="1941350"/>
                <a:gridCol w="1941350"/>
              </a:tblGrid>
              <a:tr h="841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percorso (m)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tempo medio (s)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tempo medio (s)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tempo medio (s)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3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Lento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Veloce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Vario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4,00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4,63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2,50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2,43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8,00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9,48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5,28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6,11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12,00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14,23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7,99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8,58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16,00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18,23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10,54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12,10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20,00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23,46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13,03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14,88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24,00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27,62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15,74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>
                          <a:solidFill>
                            <a:schemeClr val="lt1"/>
                          </a:solidFill>
                        </a:rPr>
                        <a:t>18,84</a:t>
                      </a:r>
                      <a:endParaRPr sz="21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0" name="Google Shape;180;p20"/>
          <p:cNvSpPr txBox="1"/>
          <p:nvPr>
            <p:ph type="title"/>
          </p:nvPr>
        </p:nvSpPr>
        <p:spPr>
          <a:xfrm>
            <a:off x="119700" y="-123850"/>
            <a:ext cx="89046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Tabella di confronto delle somme dei dati</a:t>
            </a:r>
            <a:endParaRPr sz="3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800" y="732650"/>
            <a:ext cx="6990400" cy="432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1"/>
          <p:cNvSpPr txBox="1"/>
          <p:nvPr>
            <p:ph type="title"/>
          </p:nvPr>
        </p:nvSpPr>
        <p:spPr>
          <a:xfrm>
            <a:off x="2244150" y="0"/>
            <a:ext cx="4655700" cy="8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100"/>
              <a:t>Tabella spazio-tempo </a:t>
            </a:r>
            <a:endParaRPr sz="3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