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794723-EA38-49D8-9221-B32AB1C82C18}">
  <a:tblStyle styleId="{2A794723-EA38-49D8-9221-B32AB1C82C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MavenPr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b32a7c00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b32a7c00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b32a7c00a7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b32a7c00a7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b32d394f0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b32d394f0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b3855c86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2b3855c86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b3855c868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b3855c868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b3855c868f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b3855c868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b32d394f0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b32d394f0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b32d394f0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2b32d394f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9.jpg"/><Relationship Id="rId5" Type="http://schemas.openxmlformats.org/officeDocument/2006/relationships/image" Target="../media/image4.jpg"/><Relationship Id="rId6" Type="http://schemas.openxmlformats.org/officeDocument/2006/relationships/image" Target="../media/image2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rive.google.com/file/d/1V9bySA8bxX1wJ7bgbTuhI86Uiwi3-Ptj/view" TargetMode="External"/><Relationship Id="rId4" Type="http://schemas.openxmlformats.org/officeDocument/2006/relationships/image" Target="../media/image12.jpg"/><Relationship Id="rId5" Type="http://schemas.openxmlformats.org/officeDocument/2006/relationships/hyperlink" Target="http://drive.google.com/file/d/1pwBI0VIaP5VTPEcfhbygLQGaGWSFFW8g/view" TargetMode="External"/><Relationship Id="rId6" Type="http://schemas.openxmlformats.org/officeDocument/2006/relationships/image" Target="../media/image10.jpg"/><Relationship Id="rId7" Type="http://schemas.openxmlformats.org/officeDocument/2006/relationships/hyperlink" Target="http://drive.google.com/file/d/1QOsMDwCAN9dtt9IYGALVu3dc7XlSevz8/view" TargetMode="External"/><Relationship Id="rId8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-25" y="1261050"/>
            <a:ext cx="9144000" cy="94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4900"/>
              <a:t>MOTO RETTILINEO UNIFORME</a:t>
            </a:r>
            <a:endParaRPr sz="49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-25" y="2446900"/>
            <a:ext cx="9144000" cy="26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it" sz="2500"/>
              <a:t>Obbiettivo</a:t>
            </a:r>
            <a:endParaRPr b="1"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i="1" lang="it" sz="1900"/>
              <a:t>confermare MRU</a:t>
            </a:r>
            <a:endParaRPr sz="1900"/>
          </a:p>
        </p:txBody>
      </p:sp>
      <p:sp>
        <p:nvSpPr>
          <p:cNvPr id="279" name="Google Shape;279;p13"/>
          <p:cNvSpPr txBox="1"/>
          <p:nvPr/>
        </p:nvSpPr>
        <p:spPr>
          <a:xfrm>
            <a:off x="0" y="3658200"/>
            <a:ext cx="3150300" cy="14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Presentazione fatta da:</a:t>
            </a:r>
            <a:endParaRPr i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Davide Magnani</a:t>
            </a:r>
            <a:endParaRPr i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Mattia Nicolini</a:t>
            </a:r>
            <a:endParaRPr i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Luca </a:t>
            </a: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Bartolini</a:t>
            </a:r>
            <a:endParaRPr i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Lorenzo </a:t>
            </a: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Savorelli  </a:t>
            </a:r>
            <a:endParaRPr i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Gianmaria Prati</a:t>
            </a:r>
            <a:endParaRPr i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Steven Bagnolini</a:t>
            </a:r>
            <a:endParaRPr i="1"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Materiali e Strumenti Utilizzati</a:t>
            </a:r>
            <a:endParaRPr/>
          </a:p>
        </p:txBody>
      </p:sp>
      <p:sp>
        <p:nvSpPr>
          <p:cNvPr id="285" name="Google Shape;285;p14"/>
          <p:cNvSpPr txBox="1"/>
          <p:nvPr>
            <p:ph idx="1" type="body"/>
          </p:nvPr>
        </p:nvSpPr>
        <p:spPr>
          <a:xfrm>
            <a:off x="0" y="1597875"/>
            <a:ext cx="9144000" cy="35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❏"/>
            </a:pPr>
            <a:r>
              <a:rPr lang="it"/>
              <a:t>Nastro adesivo colorato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❏"/>
            </a:pPr>
            <a:r>
              <a:rPr lang="it"/>
              <a:t>Cinesini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❏"/>
            </a:pPr>
            <a:r>
              <a:rPr lang="it"/>
              <a:t>Metro flessibile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❏"/>
            </a:pPr>
            <a:r>
              <a:rPr lang="it"/>
              <a:t>foglio elettronico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❏"/>
            </a:pPr>
            <a:r>
              <a:rPr lang="it"/>
              <a:t>Cronometro</a:t>
            </a:r>
            <a:endParaRPr/>
          </a:p>
        </p:txBody>
      </p:sp>
      <p:pic>
        <p:nvPicPr>
          <p:cNvPr id="286" name="Google Shape;2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6500" y="1248975"/>
            <a:ext cx="200025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4788" y="3247963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31273" y="1248975"/>
            <a:ext cx="1750219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90972" y="3282772"/>
            <a:ext cx="1673475" cy="167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49900" y="3019413"/>
            <a:ext cx="2152650" cy="212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Procedimento</a:t>
            </a:r>
            <a:endParaRPr/>
          </a:p>
        </p:txBody>
      </p:sp>
      <p:sp>
        <p:nvSpPr>
          <p:cNvPr id="296" name="Google Shape;296;p15"/>
          <p:cNvSpPr txBox="1"/>
          <p:nvPr>
            <p:ph idx="1" type="body"/>
          </p:nvPr>
        </p:nvSpPr>
        <p:spPr>
          <a:xfrm>
            <a:off x="1303800" y="1597875"/>
            <a:ext cx="7030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Scegliamo un estremo della palestra da cui partire, ed un estremo a cui arrivare seguendo una linea retta. A questo punto poniamo dei traguardi ogni 4 metri per un totale di  7 traguardi;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Prendiamo in </a:t>
            </a:r>
            <a:r>
              <a:rPr lang="it"/>
              <a:t>considerazione</a:t>
            </a:r>
            <a:r>
              <a:rPr lang="it"/>
              <a:t> dal traguardo 2 al 7 in modo da lasciare al camminatore un po’ di spazio per partire, e quindi al moto di essere uniforme.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Una volta che il camminatore supera il 2° traguardo, i tre cronometristi fanno partire i cronometri e segnano il tempo ogni volta che ne supera uno. Una volta superato il 7° traguardo i cronometristi fermano il cronometro;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Inseriamo la media di tutti i dati riportati dai cronometristi in una tabella;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Ripetiamo il processo tre volte utilizzando velocità diverse: camminata lenta, veloce e velocità casuale;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it"/>
              <a:t>Calcoliamo la velocità per assicurarci che si tratti di un MRU.</a:t>
            </a:r>
            <a:endParaRPr/>
          </a:p>
        </p:txBody>
      </p:sp>
      <p:pic>
        <p:nvPicPr>
          <p:cNvPr id="297" name="Google Shape;2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5825" y="59800"/>
            <a:ext cx="1469175" cy="1469175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15"/>
          <p:cNvSpPr/>
          <p:nvPr/>
        </p:nvSpPr>
        <p:spPr>
          <a:xfrm>
            <a:off x="4330550" y="820775"/>
            <a:ext cx="2306100" cy="468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Elaborazione e analisi dei dati</a:t>
            </a:r>
            <a:endParaRPr/>
          </a:p>
        </p:txBody>
      </p:sp>
      <p:graphicFrame>
        <p:nvGraphicFramePr>
          <p:cNvPr id="304" name="Google Shape;304;p16"/>
          <p:cNvGraphicFramePr/>
          <p:nvPr/>
        </p:nvGraphicFramePr>
        <p:xfrm>
          <a:off x="1008950" y="1492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{2A794723-EA38-49D8-9221-B32AB1C82C18}</a:tableStyleId>
              </a:tblPr>
              <a:tblGrid>
                <a:gridCol w="1661900"/>
                <a:gridCol w="2432750"/>
                <a:gridCol w="1741650"/>
                <a:gridCol w="1661925"/>
              </a:tblGrid>
              <a:tr h="355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Lento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Veloce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Vario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Posizione s (m)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tempo t (s)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tempo t’ (s)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tempo t’’ (s)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0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3,36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1,96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3,35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7,03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3,94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5,94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10,55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5,74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9,86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14,22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7,75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12,18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17,77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9,77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15,41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24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21,26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11,73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17,46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>
            <p:ph type="title"/>
          </p:nvPr>
        </p:nvSpPr>
        <p:spPr>
          <a:xfrm>
            <a:off x="0" y="0"/>
            <a:ext cx="7030500" cy="6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Grafici del Moto </a:t>
            </a:r>
            <a:endParaRPr/>
          </a:p>
        </p:txBody>
      </p:sp>
      <p:sp>
        <p:nvSpPr>
          <p:cNvPr id="310" name="Google Shape;310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11" name="Google Shape;311;p17" title="Gra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72610"/>
            <a:ext cx="9144003" cy="4580931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17"/>
          <p:cNvSpPr txBox="1"/>
          <p:nvPr>
            <p:ph type="title"/>
          </p:nvPr>
        </p:nvSpPr>
        <p:spPr>
          <a:xfrm>
            <a:off x="4724400" y="0"/>
            <a:ext cx="4419600" cy="7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it" sz="1036"/>
              <a:t>in questo grafico sono rappresentati il moto lento e veloce, notiamo che il moto in questi casi è un MRU </a:t>
            </a:r>
            <a:r>
              <a:rPr lang="it" sz="1036"/>
              <a:t>perché</a:t>
            </a:r>
            <a:r>
              <a:rPr lang="it" sz="1036"/>
              <a:t> la </a:t>
            </a:r>
            <a:r>
              <a:rPr lang="it" sz="1036"/>
              <a:t>velocità</a:t>
            </a:r>
            <a:r>
              <a:rPr lang="it" sz="1036"/>
              <a:t> non varia. (le leggi orarie sono: 4m+1,2 m/s e 4m+2,0 m/s)</a:t>
            </a:r>
            <a:endParaRPr sz="1136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8"/>
          <p:cNvSpPr txBox="1"/>
          <p:nvPr>
            <p:ph type="title"/>
          </p:nvPr>
        </p:nvSpPr>
        <p:spPr>
          <a:xfrm>
            <a:off x="0" y="0"/>
            <a:ext cx="7030500" cy="6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/>
              <a:t>*in questo grafico </a:t>
            </a:r>
            <a:r>
              <a:rPr lang="it" sz="1000"/>
              <a:t>osserviamo</a:t>
            </a:r>
            <a:r>
              <a:rPr lang="it" sz="1000"/>
              <a:t> che la linea non è retta a causa del cambiamento della velocità, in questo caso il </a:t>
            </a:r>
            <a:r>
              <a:rPr lang="it" sz="1000"/>
              <a:t>grafico</a:t>
            </a:r>
            <a:r>
              <a:rPr lang="it" sz="1000"/>
              <a:t> non rappresenta un MRU</a:t>
            </a:r>
            <a:endParaRPr sz="1000"/>
          </a:p>
        </p:txBody>
      </p:sp>
      <p:sp>
        <p:nvSpPr>
          <p:cNvPr id="318" name="Google Shape;318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19" name="Google Shape;319;p18" title="Gra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95125"/>
            <a:ext cx="9144000" cy="4648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Leggi Orarie dei moti</a:t>
            </a:r>
            <a:endParaRPr/>
          </a:p>
        </p:txBody>
      </p:sp>
      <p:sp>
        <p:nvSpPr>
          <p:cNvPr id="325" name="Google Shape;325;p19"/>
          <p:cNvSpPr txBox="1"/>
          <p:nvPr>
            <p:ph idx="1" type="body"/>
          </p:nvPr>
        </p:nvSpPr>
        <p:spPr>
          <a:xfrm>
            <a:off x="1303800" y="1597875"/>
            <a:ext cx="7030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legge oraria dei moti è data dalle seguenti formule: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S=x0+v*t ,  v=(S-x0)/t, t=(S-x0)/v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Una volta </a:t>
            </a:r>
            <a:r>
              <a:rPr lang="it"/>
              <a:t>applicate</a:t>
            </a:r>
            <a:r>
              <a:rPr lang="it"/>
              <a:t> le formule </a:t>
            </a:r>
            <a:r>
              <a:rPr lang="it"/>
              <a:t>siamo</a:t>
            </a:r>
            <a:r>
              <a:rPr lang="it"/>
              <a:t> in grado di ricavare la </a:t>
            </a:r>
            <a:r>
              <a:rPr lang="it"/>
              <a:t>velocità</a:t>
            </a:r>
            <a:r>
              <a:rPr lang="it"/>
              <a:t> di ogni tratto del grafico, scopriamo così che le velocità sono uguali in ogni tratto, i valori sono: per il “moto lento” 1,2 m/s e per il “moto veloce” 2,0 m/s (per un tratto 2,1 m/s). Quindi possiamo ancora una volta affermare ci troviamo </a:t>
            </a:r>
            <a:r>
              <a:rPr lang="it"/>
              <a:t>di fronte</a:t>
            </a:r>
            <a:r>
              <a:rPr lang="it"/>
              <a:t> a un M.R.U. Invece </a:t>
            </a:r>
            <a:r>
              <a:rPr lang="it"/>
              <a:t>applicando</a:t>
            </a:r>
            <a:r>
              <a:rPr lang="it"/>
              <a:t> le formule a ogni tratto del’ “moto vario”, scopriamo che le velocità cambiano, questo dimostra che non ci troviamo davanti </a:t>
            </a:r>
            <a:r>
              <a:rPr lang="it"/>
              <a:t>ad un</a:t>
            </a:r>
            <a:r>
              <a:rPr lang="it"/>
              <a:t> M.R.U.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Foto e video dell’esperimento</a:t>
            </a:r>
            <a:endParaRPr/>
          </a:p>
        </p:txBody>
      </p:sp>
      <p:pic>
        <p:nvPicPr>
          <p:cNvPr id="331" name="Google Shape;331;p20" title="IMG_3290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7800" y="1142193"/>
            <a:ext cx="1821101" cy="3237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0" title="IMG_3294.MOV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02450" y="1142200"/>
            <a:ext cx="1821109" cy="322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0" title="IMG_3296.MOV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35250" y="1142199"/>
            <a:ext cx="1699051" cy="322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Conclusione</a:t>
            </a:r>
            <a:endParaRPr/>
          </a:p>
        </p:txBody>
      </p:sp>
      <p:sp>
        <p:nvSpPr>
          <p:cNvPr id="339" name="Google Shape;339;p21"/>
          <p:cNvSpPr txBox="1"/>
          <p:nvPr>
            <p:ph idx="1" type="body"/>
          </p:nvPr>
        </p:nvSpPr>
        <p:spPr>
          <a:xfrm>
            <a:off x="1303800" y="1990050"/>
            <a:ext cx="35313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Dopo le dovute misurazioni, le analisi e i calcoli, siamo giunti alla conclusione che </a:t>
            </a:r>
            <a:r>
              <a:rPr lang="it"/>
              <a:t>l'esperimento</a:t>
            </a:r>
            <a:r>
              <a:rPr lang="it"/>
              <a:t> è stato verificato e lo scopo è stato raggiunto.</a:t>
            </a:r>
            <a:endParaRPr/>
          </a:p>
        </p:txBody>
      </p:sp>
      <p:pic>
        <p:nvPicPr>
          <p:cNvPr id="340" name="Google Shape;34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9200" y="1715225"/>
            <a:ext cx="3847175" cy="18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